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1"/>
  </p:notesMasterIdLst>
  <p:sldIdLst>
    <p:sldId id="256" r:id="rId2"/>
    <p:sldId id="257" r:id="rId3"/>
    <p:sldId id="266" r:id="rId4"/>
    <p:sldId id="267" r:id="rId5"/>
    <p:sldId id="268" r:id="rId6"/>
    <p:sldId id="259" r:id="rId7"/>
    <p:sldId id="270" r:id="rId8"/>
    <p:sldId id="260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8B"/>
    <a:srgbClr val="CE7EF2"/>
    <a:srgbClr val="FEB4F9"/>
    <a:srgbClr val="B7FFE2"/>
    <a:srgbClr val="402F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32C1D-F013-48AD-B731-26719D04686A}" type="datetimeFigureOut">
              <a:rPr lang="ru-RU" smtClean="0"/>
              <a:t>14.06.2020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89B3F-77D4-4F7F-9851-FAD929A177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352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F89B3F-77D4-4F7F-9851-FAD929A177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591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A0973-2598-4AF1-BD6E-96C5FA2855A9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08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D0CD0-EF95-42E6-A1EC-C04899374F7B}" type="datetime1">
              <a:rPr lang="ru-RU" smtClean="0"/>
              <a:t>14.06.2020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05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B537A-A121-481E-B8C4-9E5783A2A4E2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928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79BC-2774-4A50-BFEC-06B4780E4C25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8241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70D3-ACEE-4618-9AEC-E674734276F1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624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56339-994C-4C96-9CD0-F675EA65399D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068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2384A-7D0E-4BF5-8C59-E5136C182BD0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93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1C326-86DA-4E26-8ACE-CC2BE6C4330C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388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66CC-DB96-464A-95D9-8D78D9CFD86B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4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26BF-9D0B-41E1-BD3C-771EFC802EA7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1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7BF1-8EFE-4062-AA44-291E813E0E82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85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F88E-8BE9-4958-8666-F91510A04759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4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8C02-FF3C-4EF6-BC8A-16CCDE2245F5}" type="datetime1">
              <a:rPr lang="ru-RU" smtClean="0"/>
              <a:t>14.06.2020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33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7896-15CD-40A4-ADAA-7F9EB7229A7A}" type="datetime1">
              <a:rPr lang="ru-RU" smtClean="0"/>
              <a:t>14.06.2020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67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C58ED-8C2F-4785-8B44-57F6E9872BBC}" type="datetime1">
              <a:rPr lang="ru-RU" smtClean="0"/>
              <a:t>14.06.2020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07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4BD41-E361-4E83-88AE-FF8459931C3E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04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F45A-4496-4E60-81F8-DFBB67CBC94F}" type="datetime1">
              <a:rPr lang="ru-RU" smtClean="0"/>
              <a:t>14.06.2020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2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309064-67BF-4291-9CFB-39B0D5878240}" type="datetime1">
              <a:rPr lang="ru-RU" smtClean="0"/>
              <a:t>14.06.2020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3456EC0-1A2F-4831-AABC-14D6C29F2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02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2618" y="426412"/>
            <a:ext cx="10196945" cy="2879533"/>
          </a:xfrm>
        </p:spPr>
        <p:txBody>
          <a:bodyPr>
            <a:noAutofit/>
          </a:bodyPr>
          <a:lstStyle/>
          <a:p>
            <a:r>
              <a:rPr lang="uk-UA" sz="4400" b="1" dirty="0">
                <a:solidFill>
                  <a:srgbClr val="FFC5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Кількісні показники фотосинтезу: визначення хлорофілу колориметричним методом</a:t>
            </a:r>
            <a:endParaRPr lang="ru-RU" sz="4600" dirty="0">
              <a:solidFill>
                <a:srgbClr val="FFC58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98074" y="3561676"/>
            <a:ext cx="4289570" cy="52031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експерименту:</a:t>
            </a:r>
            <a:endParaRPr lang="ru-RU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21768" y="6206836"/>
            <a:ext cx="352536" cy="651164"/>
          </a:xfrm>
        </p:spPr>
        <p:txBody>
          <a:bodyPr/>
          <a:lstStyle/>
          <a:p>
            <a:fld id="{53456EC0-1A2F-4831-AABC-14D6C29F215A}" type="slidenum">
              <a:rPr lang="ru-RU" smtClean="0"/>
              <a:t>1</a:t>
            </a:fld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964873" y="4448560"/>
            <a:ext cx="7952509" cy="11763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навчитись кількісно визначати вміст хлорофілу колориметричним методом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582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836613" y="396872"/>
            <a:ext cx="6353896" cy="4094020"/>
          </a:xfrm>
        </p:spPr>
        <p:txBody>
          <a:bodyPr>
            <a:noAutofit/>
          </a:bodyPr>
          <a:lstStyle/>
          <a:p>
            <a:pPr algn="just"/>
            <a:r>
              <a:rPr lang="uk-UA" sz="2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Теоретична основа експерименту</a:t>
            </a:r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k-UA" sz="2200" dirty="0"/>
              <a:t>Важливим показником інтенсивності процесу фотосинтезу є вміст хлорофілів </a:t>
            </a:r>
            <a:r>
              <a:rPr lang="uk-UA" sz="2200" i="1" dirty="0"/>
              <a:t>а</a:t>
            </a:r>
            <a:r>
              <a:rPr lang="uk-UA" sz="2200" dirty="0"/>
              <a:t> та </a:t>
            </a:r>
            <a:r>
              <a:rPr lang="uk-UA" sz="2200" i="1" dirty="0"/>
              <a:t>в</a:t>
            </a:r>
            <a:r>
              <a:rPr lang="uk-UA" sz="2200" dirty="0"/>
              <a:t>  у фотосинтезуючих органах. Цей вміст залежить від багатьох факторів, а саме: систематичного положення піддослідної рослини, стану онтогенезу, умов освітлення, мінерального живлення, температури довкілля тощо. Кількість хлорофілів в рослині може бути визначена за допомогою вимірювання оптичного поглинання при певній довжині хвилі світла</a:t>
            </a:r>
            <a:r>
              <a:rPr lang="uk-UA" sz="2200" dirty="0" smtClean="0"/>
              <a:t>.</a:t>
            </a:r>
            <a:endParaRPr lang="uk-UA" sz="22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76296" y="6188075"/>
            <a:ext cx="449518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2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541" y="663631"/>
            <a:ext cx="3930755" cy="39914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Текст 5"/>
          <p:cNvSpPr txBox="1">
            <a:spLocks/>
          </p:cNvSpPr>
          <p:nvPr/>
        </p:nvSpPr>
        <p:spPr>
          <a:xfrm>
            <a:off x="656504" y="5010436"/>
            <a:ext cx="11019792" cy="11776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200" dirty="0" smtClean="0"/>
              <a:t>Інтенсивність поглинання світла розчином (його оптична густина) напряму залежить від концентрації пігментів в розчині і може бути визначена за допомогою фотоелектроколориметра – </a:t>
            </a:r>
            <a:r>
              <a:rPr lang="uk-UA" sz="2200" dirty="0" err="1" smtClean="0"/>
              <a:t>ФЕКа</a:t>
            </a:r>
            <a:r>
              <a:rPr lang="uk-UA" sz="2200" dirty="0" smtClean="0"/>
              <a:t>.</a:t>
            </a:r>
            <a:endParaRPr lang="uk-UA" sz="2200" dirty="0" smtClean="0"/>
          </a:p>
        </p:txBody>
      </p:sp>
    </p:spTree>
    <p:extLst>
      <p:ext uri="{BB962C8B-B14F-4D97-AF65-F5344CB8AC3E}">
        <p14:creationId xmlns:p14="http://schemas.microsoft.com/office/powerpoint/2010/main" val="4021844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69369" y="6188075"/>
            <a:ext cx="463372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3</a:t>
            </a:fld>
            <a:endParaRPr lang="ru-RU"/>
          </a:p>
        </p:txBody>
      </p:sp>
      <p:sp>
        <p:nvSpPr>
          <p:cNvPr id="5" name="Текст 5"/>
          <p:cNvSpPr txBox="1">
            <a:spLocks/>
          </p:cNvSpPr>
          <p:nvPr/>
        </p:nvSpPr>
        <p:spPr>
          <a:xfrm>
            <a:off x="4294909" y="637310"/>
            <a:ext cx="7232072" cy="54260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200" dirty="0">
                <a:solidFill>
                  <a:schemeClr val="tx1"/>
                </a:solidFill>
              </a:rPr>
              <a:t>Кількісно визначити вміст саме хлорофілів дозволяє той факт, що для хлорофілів характерне поглинання в червоній частині спектру, а для каротиноїдів – в синій частині. Принцип дії </a:t>
            </a:r>
            <a:r>
              <a:rPr lang="uk-UA" sz="2200" dirty="0" err="1">
                <a:solidFill>
                  <a:schemeClr val="tx1"/>
                </a:solidFill>
              </a:rPr>
              <a:t>фотокалориметра</a:t>
            </a:r>
            <a:r>
              <a:rPr lang="uk-UA" sz="2200" dirty="0">
                <a:solidFill>
                  <a:schemeClr val="tx1"/>
                </a:solidFill>
              </a:rPr>
              <a:t> спирається на порівняння світлового </a:t>
            </a:r>
            <a:r>
              <a:rPr lang="uk-UA" sz="2200" dirty="0" smtClean="0">
                <a:solidFill>
                  <a:schemeClr val="tx1"/>
                </a:solidFill>
              </a:rPr>
              <a:t>потоку </a:t>
            </a:r>
            <a:r>
              <a:rPr lang="en-US" sz="2200" dirty="0" smtClean="0">
                <a:solidFill>
                  <a:schemeClr val="tx1"/>
                </a:solidFill>
              </a:rPr>
              <a:t>F0 , </a:t>
            </a:r>
            <a:r>
              <a:rPr lang="uk-UA" sz="2200" dirty="0">
                <a:solidFill>
                  <a:schemeClr val="tx1"/>
                </a:solidFill>
              </a:rPr>
              <a:t>що пройшов крізь розчинник чи контрольний розчин, по відношенню до якого проводиться вимір, та світлового </a:t>
            </a:r>
            <a:r>
              <a:rPr lang="uk-UA" sz="2200" dirty="0" smtClean="0">
                <a:solidFill>
                  <a:schemeClr val="tx1"/>
                </a:solidFill>
              </a:rPr>
              <a:t>потоку</a:t>
            </a:r>
            <a:r>
              <a:rPr lang="en-US" sz="2200" dirty="0" smtClean="0">
                <a:solidFill>
                  <a:schemeClr val="tx1"/>
                </a:solidFill>
              </a:rPr>
              <a:t> F1 , </a:t>
            </a:r>
            <a:r>
              <a:rPr lang="uk-UA" sz="2200" dirty="0">
                <a:solidFill>
                  <a:schemeClr val="tx1"/>
                </a:solidFill>
              </a:rPr>
              <a:t>що пройшов через піддослідне середовище. Світлові потоки перетворюються світлоприймачем в електричні сигнали; різниця між напруженням на двох контактах фіксується вбудованим в  колориметр амперметром, що власне і дозволяє виміряти, через ряд спеціальних розрахунків, оптичну щільність дослідженого розчину</a:t>
            </a:r>
            <a:endParaRPr lang="ru-RU" sz="2200" dirty="0" smtClean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13" y="1021629"/>
            <a:ext cx="3493077" cy="465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57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84046" y="6188075"/>
            <a:ext cx="407954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65759" y="210753"/>
            <a:ext cx="11493305" cy="157648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200" b="1" i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експерименту: </a:t>
            </a:r>
            <a:r>
              <a:rPr lang="uk-UA" sz="2200" b="1" cap="none" dirty="0"/>
              <a:t>порівняти кількісний вміст хлорофілу у деревних рослин околиць бази практики</a:t>
            </a:r>
            <a:endParaRPr lang="uk-UA" sz="2200" b="1" cap="none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uk-UA" sz="2200" b="1" i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Об’єкти експерименту:</a:t>
            </a:r>
            <a:r>
              <a:rPr lang="uk-UA" sz="2200" b="1" cap="none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200" b="1" cap="none" dirty="0"/>
              <a:t>листки деревних рослин, які зростають в деревних насадженнях навколо баз практики</a:t>
            </a:r>
            <a:endParaRPr lang="ru-RU" sz="2200" b="1" cap="none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155" y="1787236"/>
            <a:ext cx="8000019" cy="484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93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327318" y="73163"/>
            <a:ext cx="3240674" cy="508365"/>
          </a:xfrm>
        </p:spPr>
        <p:txBody>
          <a:bodyPr>
            <a:normAutofit/>
          </a:bodyPr>
          <a:lstStyle/>
          <a:p>
            <a:r>
              <a:rPr lang="uk-UA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хІд</a:t>
            </a:r>
            <a:r>
              <a:rPr lang="uk-U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експерименту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29427" y="774686"/>
            <a:ext cx="6871917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Готують спиртову витяжку пігментів листка, вирізаючи  піддослідних листків фрагменти </a:t>
            </a:r>
            <a:r>
              <a:rPr lang="uk-UA" sz="1800" dirty="0" smtClean="0"/>
              <a:t>вагою 1 г. </a:t>
            </a:r>
            <a:r>
              <a:rPr lang="uk-UA" sz="1800" dirty="0" err="1"/>
              <a:t>Переносять</a:t>
            </a:r>
            <a:r>
              <a:rPr lang="uk-UA" sz="1800" dirty="0"/>
              <a:t> наважку листків до ступки, додають трохи кварцового піску і </a:t>
            </a:r>
            <a:r>
              <a:rPr lang="uk-UA" sz="1800" dirty="0" smtClean="0"/>
              <a:t>1-2 мл </a:t>
            </a:r>
            <a:r>
              <a:rPr lang="uk-UA" sz="1800" dirty="0"/>
              <a:t>етилового спирту. Розтирають листки до одержання густої кашиці. Додають ще </a:t>
            </a:r>
            <a:r>
              <a:rPr lang="uk-UA" sz="1800" dirty="0" smtClean="0"/>
              <a:t> 15 мл </a:t>
            </a:r>
            <a:r>
              <a:rPr lang="uk-UA" sz="1800" dirty="0"/>
              <a:t>спирту і знову перетирають масу. Носик ступки знизу злегка змащують вазеліном, щоб не втратити фільтрат. Отриману масу відфільтровують в мірні колбочки на </a:t>
            </a:r>
            <a:r>
              <a:rPr lang="uk-UA" sz="1800" dirty="0" smtClean="0"/>
              <a:t>25 мл. </a:t>
            </a:r>
            <a:r>
              <a:rPr lang="uk-UA" sz="1800" dirty="0"/>
              <a:t>Залишок на ступці і товкачику кілька разів промивають спиртом до зникнення зеленого забарвлення і </a:t>
            </a:r>
            <a:r>
              <a:rPr lang="uk-UA" sz="1800" dirty="0" err="1"/>
              <a:t>переносять</a:t>
            </a:r>
            <a:r>
              <a:rPr lang="uk-UA" sz="1800" dirty="0"/>
              <a:t> на фільтр. Після завершення фільтрування витяжку в колбі доводять спиртом до об’єму </a:t>
            </a:r>
            <a:r>
              <a:rPr lang="uk-UA" sz="1800" dirty="0" smtClean="0"/>
              <a:t>в 25 мл.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42482" y="6188075"/>
            <a:ext cx="449518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5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962" y="837981"/>
            <a:ext cx="4556279" cy="3566729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22093" y="4911215"/>
            <a:ext cx="1122038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Для порівняння з піддослідною витяжкою використовують порівняння оптичної густини витяжки пігментів листка зі стандартним розчином </a:t>
            </a:r>
            <a:r>
              <a:rPr lang="uk-UA" sz="1800" dirty="0" err="1"/>
              <a:t>Гьотрі</a:t>
            </a:r>
            <a:r>
              <a:rPr lang="uk-UA" sz="1800" dirty="0"/>
              <a:t> – суміш водних розчинів мідного купоросу та двохромовокислого калію, </a:t>
            </a:r>
            <a:r>
              <a:rPr lang="uk-UA" sz="1800" dirty="0" err="1"/>
              <a:t>відтитрованого</a:t>
            </a:r>
            <a:r>
              <a:rPr lang="uk-UA" sz="1800" dirty="0"/>
              <a:t> концентрованим розчином аміаку до одержання постійного яскраво зеленого забарвлення. Забарвлення та оптична густина такого барвника відповідає </a:t>
            </a:r>
            <a:r>
              <a:rPr lang="uk-UA" sz="1800" dirty="0" smtClean="0"/>
              <a:t>вмісту 85 мл </a:t>
            </a:r>
            <a:r>
              <a:rPr lang="uk-UA" sz="1800" dirty="0" err="1"/>
              <a:t>омиленого</a:t>
            </a:r>
            <a:r>
              <a:rPr lang="uk-UA" sz="1800" dirty="0"/>
              <a:t> хлорофілу у </a:t>
            </a:r>
            <a:r>
              <a:rPr lang="uk-UA" sz="1800" dirty="0" smtClean="0"/>
              <a:t>1 л </a:t>
            </a:r>
            <a:r>
              <a:rPr lang="uk-UA" sz="1800" dirty="0"/>
              <a:t>спиртового розчину</a:t>
            </a: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28184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893127" y="0"/>
            <a:ext cx="349134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uk-UA" sz="2200" b="1" dirty="0">
                <a:solidFill>
                  <a:srgbClr val="FFFF00"/>
                </a:solidFill>
              </a:rPr>
              <a:t>Хід </a:t>
            </a:r>
            <a:r>
              <a:rPr lang="uk-UA" sz="2200" b="1" dirty="0" err="1">
                <a:solidFill>
                  <a:srgbClr val="FFFF00"/>
                </a:solidFill>
              </a:rPr>
              <a:t>колориметрування</a:t>
            </a:r>
            <a:endParaRPr lang="uk-UA" sz="2200" dirty="0" smtClean="0">
              <a:solidFill>
                <a:srgbClr val="FFFF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811755" y="6188075"/>
            <a:ext cx="380245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740726" y="601358"/>
            <a:ext cx="824345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Вмикають колориметр дають йому прогрітися протягом </a:t>
            </a:r>
            <a:r>
              <a:rPr lang="uk-UA" sz="1800" dirty="0" smtClean="0"/>
              <a:t>20-25 </a:t>
            </a:r>
            <a:r>
              <a:rPr lang="uk-UA" sz="1800" dirty="0" err="1" smtClean="0"/>
              <a:t>вилин</a:t>
            </a:r>
            <a:endParaRPr lang="uk-UA" sz="1800" dirty="0" smtClean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На барабанах регулятора встановлюють </a:t>
            </a:r>
            <a:r>
              <a:rPr lang="uk-UA" sz="1800" dirty="0" smtClean="0"/>
              <a:t>0 по червоній </a:t>
            </a:r>
            <a:r>
              <a:rPr lang="uk-UA" sz="1800" dirty="0"/>
              <a:t>шкалі. Шторка має бути закрита, перекриваючи потік </a:t>
            </a:r>
            <a:r>
              <a:rPr lang="uk-UA" sz="1800" dirty="0" smtClean="0"/>
              <a:t>світла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Оперуючи регулятором з написом «Нуль», виводять гальванометр на нульову позначку, вмикають червоний світлофільтр </a:t>
            </a:r>
            <a:r>
              <a:rPr lang="uk-UA" sz="1800" dirty="0" smtClean="0"/>
              <a:t>(№9)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Відкривають верхню кришку гальванометра, заповнюють крайню ліву кювету спиртом, крайню праву – стандартним розчином </a:t>
            </a:r>
            <a:r>
              <a:rPr lang="uk-UA" sz="1800" dirty="0" err="1" smtClean="0"/>
              <a:t>Гьотрі</a:t>
            </a:r>
            <a:endParaRPr lang="uk-UA" sz="1800" dirty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Вміщують кювети в </a:t>
            </a:r>
            <a:r>
              <a:rPr lang="uk-UA" sz="1800" dirty="0" err="1"/>
              <a:t>зажими</a:t>
            </a:r>
            <a:r>
              <a:rPr lang="uk-UA" sz="1800" dirty="0"/>
              <a:t> так, щоб світло при відкриванні проходило крізь обидві, і закривають кришку </a:t>
            </a:r>
            <a:r>
              <a:rPr lang="uk-UA" sz="1800" dirty="0" smtClean="0"/>
              <a:t>приладу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Відкривають шторку, що перекриває світловий потік. Стрілка гальванометра при цьому відхилиться вліво. Оперуючи лівим великим барабаном, встановлюють стрілку гальванометра </a:t>
            </a:r>
            <a:r>
              <a:rPr lang="uk-UA" sz="1800" dirty="0" smtClean="0"/>
              <a:t>на 0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69" y="778210"/>
            <a:ext cx="2731840" cy="3257193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43210" y="4605361"/>
            <a:ext cx="11740971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Закривають шторку, відкривають кришку. Праву кювету промивають, заповнюють чисти розчинником. Виставляють її навпроти джерела світла, закривають </a:t>
            </a:r>
            <a:r>
              <a:rPr lang="uk-UA" sz="1800" dirty="0" smtClean="0"/>
              <a:t>кришку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Відкривають шторку. Стрілка гальванометра відхиляється вправо. Оперуючи правим великим барабаном регулятора, виставляють гальванометр на </a:t>
            </a:r>
            <a:r>
              <a:rPr lang="uk-UA" sz="1800" dirty="0" smtClean="0"/>
              <a:t>0. </a:t>
            </a:r>
            <a:r>
              <a:rPr lang="uk-UA" sz="1800" dirty="0"/>
              <a:t>Записують показники червоної шкали на правому барабані. Це і є показник екстинкції для розчину </a:t>
            </a:r>
            <a:r>
              <a:rPr lang="uk-UA" sz="1800" dirty="0" err="1"/>
              <a:t>Гьотрі</a:t>
            </a:r>
            <a:r>
              <a:rPr lang="uk-UA" sz="1800" dirty="0" smtClean="0"/>
              <a:t>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Закривають шторку, відкривають кришку. Випорожнюють праву кювету від розчинника. Прилад готовий для повторного визначення.</a:t>
            </a:r>
            <a:endParaRPr lang="uk-UA" sz="1800" dirty="0" smtClean="0"/>
          </a:p>
        </p:txBody>
      </p:sp>
    </p:spTree>
    <p:extLst>
      <p:ext uri="{BB962C8B-B14F-4D97-AF65-F5344CB8AC3E}">
        <p14:creationId xmlns:p14="http://schemas.microsoft.com/office/powerpoint/2010/main" val="61296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55514" y="6123709"/>
            <a:ext cx="407954" cy="637309"/>
          </a:xfrm>
        </p:spPr>
        <p:txBody>
          <a:bodyPr/>
          <a:lstStyle/>
          <a:p>
            <a:fld id="{53456EC0-1A2F-4831-AABC-14D6C29F215A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12618" y="207726"/>
            <a:ext cx="1134687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Проводять дослід з виготовленою піддослідною витяжкою пігментів листка. В процесі заміни розчинів в правій кюветі кожного разу промивають її спиртом і протирають зсередини фільтрувальним папером, затиснутим в пінцеті з тонкими </a:t>
            </a:r>
            <a:r>
              <a:rPr lang="uk-UA" sz="1800" dirty="0" smtClean="0"/>
              <a:t>кінчиками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270" y="1278550"/>
            <a:ext cx="9211404" cy="4955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6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87929" y="191398"/>
            <a:ext cx="95734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Для визначення вмісту хлорофілу в піддослідній рослині проводять розрахунки:</a:t>
            </a:r>
            <a:endParaRPr lang="uk-UA" sz="1800" dirty="0" smtClean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56337" y="6188075"/>
            <a:ext cx="435663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8</a:t>
            </a:fld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6615" y="560730"/>
            <a:ext cx="1509278" cy="1296203"/>
          </a:xfrm>
          <a:prstGeom prst="rect">
            <a:avLst/>
          </a:prstGeom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36352" y="1852662"/>
            <a:ext cx="11637816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Де </a:t>
            </a:r>
            <a:r>
              <a:rPr lang="uk-UA" sz="1800" dirty="0" smtClean="0"/>
              <a:t>C</a:t>
            </a:r>
            <a:r>
              <a:rPr lang="uk-UA" sz="1400" dirty="0" smtClean="0"/>
              <a:t>1</a:t>
            </a:r>
            <a:r>
              <a:rPr lang="uk-UA" sz="1800" dirty="0" smtClean="0"/>
              <a:t> </a:t>
            </a:r>
            <a:r>
              <a:rPr lang="uk-UA" sz="1800" dirty="0"/>
              <a:t>– концентрація хлорофілу за розчином </a:t>
            </a:r>
            <a:r>
              <a:rPr lang="uk-UA" sz="1800" dirty="0" err="1"/>
              <a:t>Гьотрі</a:t>
            </a:r>
            <a:r>
              <a:rPr lang="uk-UA" sz="1800" dirty="0"/>
              <a:t> </a:t>
            </a:r>
            <a:r>
              <a:rPr lang="uk-UA" sz="1800" dirty="0" smtClean="0"/>
              <a:t>(85 </a:t>
            </a:r>
            <a:r>
              <a:rPr lang="uk-UA" sz="1800" dirty="0"/>
              <a:t>мг/л), </a:t>
            </a:r>
            <a:r>
              <a:rPr lang="uk-UA" sz="1800" dirty="0" smtClean="0"/>
              <a:t>C</a:t>
            </a:r>
            <a:r>
              <a:rPr lang="uk-UA" sz="1400" dirty="0" smtClean="0"/>
              <a:t>2</a:t>
            </a:r>
            <a:r>
              <a:rPr lang="uk-UA" sz="1800" dirty="0" smtClean="0"/>
              <a:t> - </a:t>
            </a:r>
            <a:r>
              <a:rPr lang="uk-UA" sz="1800" dirty="0"/>
              <a:t>концентрація хлорофілу в піддослідному розчині, мг/л, </a:t>
            </a:r>
            <a:r>
              <a:rPr lang="uk-UA" sz="1800" dirty="0" smtClean="0"/>
              <a:t>V1, </a:t>
            </a:r>
            <a:r>
              <a:rPr lang="en-US" sz="1800" dirty="0" smtClean="0"/>
              <a:t>V2 - </a:t>
            </a:r>
            <a:r>
              <a:rPr lang="uk-UA" sz="1800" dirty="0"/>
              <a:t>– показники гальванометра колориметра для розчину </a:t>
            </a:r>
            <a:r>
              <a:rPr lang="uk-UA" sz="1800" dirty="0" err="1"/>
              <a:t>Гьотрі</a:t>
            </a:r>
            <a:r>
              <a:rPr lang="uk-UA" sz="1800" dirty="0"/>
              <a:t> та піддослідного розчину відповідно</a:t>
            </a:r>
            <a:r>
              <a:rPr lang="uk-UA" sz="1800" dirty="0" smtClean="0"/>
              <a:t>.</a:t>
            </a:r>
            <a:endParaRPr lang="en-US" sz="1800" dirty="0" smtClean="0"/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Необхідні показники розраховуються </a:t>
            </a:r>
            <a:r>
              <a:rPr lang="uk-UA" sz="1800" dirty="0" smtClean="0"/>
              <a:t>так (40 – коефіцієнт перерахунку концентрацій):</a:t>
            </a:r>
            <a:endParaRPr lang="ru-RU" sz="1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852" y="3148865"/>
            <a:ext cx="2245643" cy="1056773"/>
          </a:xfrm>
          <a:prstGeom prst="rect">
            <a:avLst/>
          </a:prstGeom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87929" y="4409234"/>
            <a:ext cx="11368408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Аналогічним чином розраховують показники вмісту хлорофілу для кожної з приготованих витяжок. Вміст хлорофілу на </a:t>
            </a:r>
            <a:r>
              <a:rPr lang="uk-UA" sz="1800" dirty="0" smtClean="0"/>
              <a:t>1 г </a:t>
            </a:r>
            <a:r>
              <a:rPr lang="uk-UA" sz="1800" dirty="0"/>
              <a:t>сирої ваги листків отримують, поділивши отриману величину на реальну вагу листків, взятих для виготовлення наважки</a:t>
            </a:r>
            <a:r>
              <a:rPr lang="uk-UA" sz="1800" dirty="0" smtClean="0"/>
              <a:t>. Результати заносять в таблицю зошита спостережень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sz="1800" dirty="0"/>
              <a:t>Відображають результати порівняння, накресливши на міліметровому папері кольорову стовпчасту діаграму (по осі ординат – вміст хлорофілу, по осі абсцис – піддослідні рослини)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96409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793" y="11505"/>
            <a:ext cx="11050587" cy="929796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для самостійного опрацювання результатів експерименту</a:t>
            </a:r>
            <a:endParaRPr lang="ru-RU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34664" y="6188075"/>
            <a:ext cx="657336" cy="669925"/>
          </a:xfrm>
        </p:spPr>
        <p:txBody>
          <a:bodyPr/>
          <a:lstStyle/>
          <a:p>
            <a:fld id="{53456EC0-1A2F-4831-AABC-14D6C29F215A}" type="slidenum">
              <a:rPr lang="ru-RU" smtClean="0"/>
              <a:t>9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73928" y="1259938"/>
            <a:ext cx="6262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 smtClean="0"/>
              <a:t>Заповнити таблицю </a:t>
            </a:r>
            <a:r>
              <a:rPr lang="uk-UA" sz="2000" dirty="0" smtClean="0"/>
              <a:t>в журналі </a:t>
            </a:r>
            <a:r>
              <a:rPr lang="uk-UA" sz="2000" dirty="0" smtClean="0"/>
              <a:t>спостережень:</a:t>
            </a:r>
            <a:endParaRPr lang="ru-RU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918021"/>
              </p:ext>
            </p:extLst>
          </p:nvPr>
        </p:nvGraphicFramePr>
        <p:xfrm>
          <a:off x="1395049" y="1871097"/>
          <a:ext cx="9518073" cy="18075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88918"/>
                <a:gridCol w="2006641"/>
                <a:gridCol w="2239546"/>
                <a:gridCol w="2582968"/>
              </a:tblGrid>
              <a:tr h="7822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Піддослідна рослина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Варіант досліду (ярус, стан листків тощо)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Показники колориметра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600" dirty="0">
                          <a:effectLst/>
                        </a:rPr>
                        <a:t>Вміст хлорофілу на 1 г сирої речовини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987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64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23592" y="3919584"/>
            <a:ext cx="1136840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</a:pPr>
            <a:r>
              <a:rPr lang="uk-UA" dirty="0" smtClean="0"/>
              <a:t>Побудувати стовпчасту діаграму, на якій порівняти вміст хлорофілу у листка піддослідних рослин </a:t>
            </a:r>
            <a:r>
              <a:rPr lang="uk-UA" dirty="0"/>
              <a:t>(по осі ординат – вміст хлорофілу, по осі абсцис – піддослідні рослини)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339019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874</TotalTime>
  <Words>804</Words>
  <Application>Microsoft Office PowerPoint</Application>
  <PresentationFormat>Широкоэкранный</PresentationFormat>
  <Paragraphs>52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Courier New</vt:lpstr>
      <vt:lpstr>Times New Roman</vt:lpstr>
      <vt:lpstr>Wingdings 3</vt:lpstr>
      <vt:lpstr>Сектор</vt:lpstr>
      <vt:lpstr>Кількісні показники фотосинтезу: визначення хлорофілу колориметричним методом</vt:lpstr>
      <vt:lpstr>Презентация PowerPoint</vt:lpstr>
      <vt:lpstr>Презентация PowerPoint</vt:lpstr>
      <vt:lpstr>Презентация PowerPoint</vt:lpstr>
      <vt:lpstr>хІд експерименту</vt:lpstr>
      <vt:lpstr>Презентация PowerPoint</vt:lpstr>
      <vt:lpstr>Презентация PowerPoint</vt:lpstr>
      <vt:lpstr>Презентация PowerPoint</vt:lpstr>
      <vt:lpstr>Завдання для самостійного опрацювання результатів експерименту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Загороднюк</dc:creator>
  <cp:lastModifiedBy>Загороднюк</cp:lastModifiedBy>
  <cp:revision>134</cp:revision>
  <dcterms:created xsi:type="dcterms:W3CDTF">2020-06-12T19:18:34Z</dcterms:created>
  <dcterms:modified xsi:type="dcterms:W3CDTF">2020-06-14T19:35:00Z</dcterms:modified>
</cp:coreProperties>
</file>